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73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Muli"/>
      <p:regular r:id="rId29"/>
      <p:bold r:id="rId30"/>
      <p:italic r:id="rId31"/>
      <p:boldItalic r:id="rId32"/>
    </p:embeddedFont>
    <p:embeddedFont>
      <p:font typeface="Muli Regular"/>
      <p:regular r:id="rId33"/>
      <p:bold r:id="rId34"/>
      <p:italic r:id="rId35"/>
      <p:boldItalic r:id="rId36"/>
    </p:embeddedFont>
    <p:embeddedFont>
      <p:font typeface="Poppins"/>
      <p:regular r:id="rId37"/>
      <p:bold r:id="rId38"/>
      <p:italic r:id="rId39"/>
      <p:boldItalic r:id="rId40"/>
    </p:embeddedFont>
    <p:embeddedFont>
      <p:font typeface="Poppins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Juan Diego Plaza Gome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Italic.fntdata"/><Relationship Id="rId20" Type="http://schemas.openxmlformats.org/officeDocument/2006/relationships/slide" Target="slides/slide13.xml"/><Relationship Id="rId42" Type="http://schemas.openxmlformats.org/officeDocument/2006/relationships/font" Target="fonts/PoppinsLight-bold.fntdata"/><Relationship Id="rId41" Type="http://schemas.openxmlformats.org/officeDocument/2006/relationships/font" Target="fonts/PoppinsLight-regular.fntdata"/><Relationship Id="rId22" Type="http://schemas.openxmlformats.org/officeDocument/2006/relationships/slide" Target="slides/slide15.xml"/><Relationship Id="rId44" Type="http://schemas.openxmlformats.org/officeDocument/2006/relationships/font" Target="fonts/PoppinsLight-boldItalic.fntdata"/><Relationship Id="rId21" Type="http://schemas.openxmlformats.org/officeDocument/2006/relationships/slide" Target="slides/slide14.xml"/><Relationship Id="rId43" Type="http://schemas.openxmlformats.org/officeDocument/2006/relationships/font" Target="fonts/PoppinsLight-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uli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uli-italic.fntdata"/><Relationship Id="rId30" Type="http://schemas.openxmlformats.org/officeDocument/2006/relationships/font" Target="fonts/Muli-bold.fntdata"/><Relationship Id="rId11" Type="http://schemas.openxmlformats.org/officeDocument/2006/relationships/slide" Target="slides/slide4.xml"/><Relationship Id="rId33" Type="http://schemas.openxmlformats.org/officeDocument/2006/relationships/font" Target="fonts/MuliRegular-regular.fntdata"/><Relationship Id="rId10" Type="http://schemas.openxmlformats.org/officeDocument/2006/relationships/slide" Target="slides/slide3.xml"/><Relationship Id="rId32" Type="http://schemas.openxmlformats.org/officeDocument/2006/relationships/font" Target="fonts/Muli-boldItalic.fntdata"/><Relationship Id="rId13" Type="http://schemas.openxmlformats.org/officeDocument/2006/relationships/slide" Target="slides/slide6.xml"/><Relationship Id="rId35" Type="http://schemas.openxmlformats.org/officeDocument/2006/relationships/font" Target="fonts/MuliRegular-italic.fntdata"/><Relationship Id="rId12" Type="http://schemas.openxmlformats.org/officeDocument/2006/relationships/slide" Target="slides/slide5.xml"/><Relationship Id="rId34" Type="http://schemas.openxmlformats.org/officeDocument/2006/relationships/font" Target="fonts/MuliRegular-bold.fntdata"/><Relationship Id="rId15" Type="http://schemas.openxmlformats.org/officeDocument/2006/relationships/slide" Target="slides/slide8.xml"/><Relationship Id="rId37" Type="http://schemas.openxmlformats.org/officeDocument/2006/relationships/font" Target="fonts/Poppins-regular.fntdata"/><Relationship Id="rId14" Type="http://schemas.openxmlformats.org/officeDocument/2006/relationships/slide" Target="slides/slide7.xml"/><Relationship Id="rId36" Type="http://schemas.openxmlformats.org/officeDocument/2006/relationships/font" Target="fonts/MuliRegular-boldItalic.fntdata"/><Relationship Id="rId17" Type="http://schemas.openxmlformats.org/officeDocument/2006/relationships/slide" Target="slides/slide10.xml"/><Relationship Id="rId39" Type="http://schemas.openxmlformats.org/officeDocument/2006/relationships/font" Target="fonts/Poppins-italic.fntdata"/><Relationship Id="rId16" Type="http://schemas.openxmlformats.org/officeDocument/2006/relationships/slide" Target="slides/slide9.xml"/><Relationship Id="rId38" Type="http://schemas.openxmlformats.org/officeDocument/2006/relationships/font" Target="fonts/Poppins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11-17T16:59:55.692">
    <p:pos x="6000" y="0"/>
    <p:text>¿Esto sigue igual?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2108706b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2108706b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2108706bc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2108706b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2108706bc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2108706bc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2108706bc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2108706bc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21823112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21823112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2f84a605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2f84a605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2f84a605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2f84a605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2108706bc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2108706bc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2108706bc_1_2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2108706bc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b16ac87c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b16ac87c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201c73bf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201c73bf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b16ac87c7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b16ac87c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2108706bc_1_2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2108706bc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024d9ed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2024d9ed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1bdde40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1bdde40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2108706b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2108706b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561ade6e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561ade6e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561ade6e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561ade6e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b16ac87c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b16ac87c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1bdde404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1bdde404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" name="Google Shape;5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0275" y="2032125"/>
            <a:ext cx="3761325" cy="29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no illustration">
  <p:cSld name="BLANK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4072" y="2340786"/>
            <a:ext cx="3879000" cy="262908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A4BC"/>
              </a:buClr>
              <a:buSzPts val="3200"/>
              <a:buChar char="●"/>
              <a:defRPr sz="3200">
                <a:solidFill>
                  <a:srgbClr val="A7A4BC"/>
                </a:solidFill>
              </a:defRPr>
            </a:lvl1pPr>
            <a:lvl2pPr indent="-431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2pPr>
            <a:lvl3pPr indent="-431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3pPr>
            <a:lvl4pPr indent="-431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4pPr>
            <a:lvl5pPr indent="-431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5pPr>
            <a:lvl6pPr indent="-431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6pPr>
            <a:lvl7pPr indent="-431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7pPr>
            <a:lvl8pPr indent="-431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8pPr>
            <a:lvl9pPr indent="-431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/>
        </p:nvSpPr>
        <p:spPr>
          <a:xfrm>
            <a:off x="390571" y="571075"/>
            <a:ext cx="648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b="1" sz="9600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 mask">
  <p:cSld name="TITLE_AND_BODY_1">
    <p:bg>
      <p:bgPr>
        <a:solidFill>
          <a:srgbClr val="A7D86D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20"/>
          <p:cNvGrpSpPr/>
          <p:nvPr/>
        </p:nvGrpSpPr>
        <p:grpSpPr>
          <a:xfrm>
            <a:off x="-144" y="4104"/>
            <a:ext cx="9144000" cy="5143488"/>
            <a:chOff x="238125" y="848325"/>
            <a:chExt cx="7143750" cy="4018350"/>
          </a:xfrm>
        </p:grpSpPr>
        <p:sp>
          <p:nvSpPr>
            <p:cNvPr id="89" name="Google Shape;89;p20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0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20"/>
          <p:cNvSpPr txBox="1"/>
          <p:nvPr>
            <p:ph type="title"/>
          </p:nvPr>
        </p:nvSpPr>
        <p:spPr>
          <a:xfrm>
            <a:off x="457200" y="1425175"/>
            <a:ext cx="3101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2" name="Google Shape;92;p20"/>
          <p:cNvSpPr txBox="1"/>
          <p:nvPr>
            <p:ph idx="1" type="body"/>
          </p:nvPr>
        </p:nvSpPr>
        <p:spPr>
          <a:xfrm>
            <a:off x="457200" y="2419350"/>
            <a:ext cx="31014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" type="body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804450"/>
            <a:ext cx="4973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lvl="1">
              <a:buNone/>
              <a:defRPr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lvl="2">
              <a:buNone/>
              <a:defRPr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lvl="3">
              <a:buNone/>
              <a:defRPr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lvl="4">
              <a:buNone/>
              <a:defRPr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lvl="5">
              <a:buNone/>
              <a:defRPr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lvl="6">
              <a:buNone/>
              <a:defRPr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lvl="7">
              <a:buNone/>
              <a:defRPr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lvl="8">
              <a:buNone/>
              <a:defRPr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1" type="body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3" name="Google Shape;103;p22"/>
          <p:cNvSpPr txBox="1"/>
          <p:nvPr>
            <p:ph idx="2" type="body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4" name="Google Shape;104;p22"/>
          <p:cNvSpPr txBox="1"/>
          <p:nvPr>
            <p:ph idx="3" type="body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5" name="Google Shape;105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3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no illustration">
  <p:cSld name="TITLE_ONLY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115" name="Google Shape;115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16" name="Google Shape;11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0275" y="2032125"/>
            <a:ext cx="3761325" cy="29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no illustration">
  <p:cSld name="BLANK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4072" y="2340786"/>
            <a:ext cx="3879000" cy="26290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A4BC"/>
              </a:buClr>
              <a:buSzPts val="3200"/>
              <a:buChar char="●"/>
              <a:defRPr sz="3200">
                <a:solidFill>
                  <a:srgbClr val="A7A4BC"/>
                </a:solidFill>
              </a:defRPr>
            </a:lvl1pPr>
            <a:lvl2pPr indent="-431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2pPr>
            <a:lvl3pPr indent="-431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3pPr>
            <a:lvl4pPr indent="-431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4pPr>
            <a:lvl5pPr indent="-431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5pPr>
            <a:lvl6pPr indent="-431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6pPr>
            <a:lvl7pPr indent="-431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7pPr>
            <a:lvl8pPr indent="-431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8pPr>
            <a:lvl9pPr indent="-431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390571" y="571075"/>
            <a:ext cx="648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600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b="1" sz="9600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457200" y="533800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 mask">
  <p:cSld name="TITLE_AND_BODY_1">
    <p:bg>
      <p:bgPr>
        <a:solidFill>
          <a:srgbClr val="A7D86D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6"/>
          <p:cNvGrpSpPr/>
          <p:nvPr/>
        </p:nvGrpSpPr>
        <p:grpSpPr>
          <a:xfrm>
            <a:off x="-144" y="4104"/>
            <a:ext cx="9144000" cy="5143488"/>
            <a:chOff x="238125" y="848325"/>
            <a:chExt cx="7143750" cy="4018350"/>
          </a:xfrm>
        </p:grpSpPr>
        <p:sp>
          <p:nvSpPr>
            <p:cNvPr id="29" name="Google Shape;29;p6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6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" name="Google Shape;31;p6"/>
          <p:cNvSpPr txBox="1"/>
          <p:nvPr>
            <p:ph type="title"/>
          </p:nvPr>
        </p:nvSpPr>
        <p:spPr>
          <a:xfrm>
            <a:off x="457200" y="537000"/>
            <a:ext cx="3101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457200" y="2419350"/>
            <a:ext cx="31014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/>
          <p:nvPr>
            <p:ph type="title"/>
          </p:nvPr>
        </p:nvSpPr>
        <p:spPr>
          <a:xfrm>
            <a:off x="457200" y="533800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53382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/>
          <p:nvPr>
            <p:ph type="title"/>
          </p:nvPr>
        </p:nvSpPr>
        <p:spPr>
          <a:xfrm>
            <a:off x="463850" y="54042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no illustration">
  <p:cSld name="TITLE_ONL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463825" y="54042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Regular"/>
              <a:buChar char="●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○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■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●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indent="-368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○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indent="-368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■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indent="-368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●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indent="-368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○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indent="-368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■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b="1" sz="4800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Regular"/>
              <a:buChar char="●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indent="-3683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○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indent="-3683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■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indent="-3683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●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indent="-3683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○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indent="-3683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■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indent="-3683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●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indent="-3683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○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indent="-3683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Regular"/>
              <a:buChar char="■"/>
              <a:defRPr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1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Poredak</a:t>
            </a:r>
            <a:endParaRPr sz="6000"/>
          </a:p>
        </p:txBody>
      </p:sp>
      <p:sp>
        <p:nvSpPr>
          <p:cNvPr id="127" name="Google Shape;127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" sz="2400"/>
              <a:t>Andrés Medina Ealo</a:t>
            </a:r>
            <a:endParaRPr sz="2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" sz="2400"/>
              <a:t>Leonardo Pacheco Carrillo</a:t>
            </a:r>
            <a:endParaRPr sz="2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" sz="2400"/>
              <a:t>Juan Diego Plaza</a:t>
            </a:r>
            <a:endParaRPr sz="2400"/>
          </a:p>
        </p:txBody>
      </p:sp>
      <p:sp>
        <p:nvSpPr>
          <p:cNvPr id="128" name="Google Shape;12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7"/>
          <p:cNvSpPr txBox="1"/>
          <p:nvPr>
            <p:ph type="title"/>
          </p:nvPr>
        </p:nvSpPr>
        <p:spPr>
          <a:xfrm>
            <a:off x="474000" y="16432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Generar horario</a:t>
            </a:r>
            <a:endParaRPr/>
          </a:p>
        </p:txBody>
      </p:sp>
      <p:pic>
        <p:nvPicPr>
          <p:cNvPr id="192" name="Google Shape;192;p37"/>
          <p:cNvPicPr preferRelativeResize="0"/>
          <p:nvPr/>
        </p:nvPicPr>
        <p:blipFill rotWithShape="1">
          <a:blip r:embed="rId3">
            <a:alphaModFix/>
          </a:blip>
          <a:srcRect b="5347" l="0" r="0" t="0"/>
          <a:stretch/>
        </p:blipFill>
        <p:spPr>
          <a:xfrm>
            <a:off x="1819300" y="1286900"/>
            <a:ext cx="5505399" cy="379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/>
          <p:nvPr>
            <p:ph type="title"/>
          </p:nvPr>
        </p:nvSpPr>
        <p:spPr>
          <a:xfrm>
            <a:off x="474000" y="184650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Generar horario</a:t>
            </a:r>
            <a:endParaRPr/>
          </a:p>
        </p:txBody>
      </p:sp>
      <p:pic>
        <p:nvPicPr>
          <p:cNvPr id="199" name="Google Shape;1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188" y="1042050"/>
            <a:ext cx="5335776" cy="39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>
            <p:ph type="title"/>
          </p:nvPr>
        </p:nvSpPr>
        <p:spPr>
          <a:xfrm>
            <a:off x="474000" y="184650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Generar horario</a:t>
            </a:r>
            <a:endParaRPr/>
          </a:p>
        </p:txBody>
      </p:sp>
      <p:sp>
        <p:nvSpPr>
          <p:cNvPr id="206" name="Google Shape;206;p3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7" name="Google Shape;2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50" y="986275"/>
            <a:ext cx="8256099" cy="400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>
            <p:ph type="title"/>
          </p:nvPr>
        </p:nvSpPr>
        <p:spPr>
          <a:xfrm>
            <a:off x="463850" y="54042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Almacenar horarios</a:t>
            </a:r>
            <a:endParaRPr/>
          </a:p>
        </p:txBody>
      </p:sp>
      <p:sp>
        <p:nvSpPr>
          <p:cNvPr id="213" name="Google Shape;213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4" name="Google Shape;214;p40"/>
          <p:cNvSpPr txBox="1"/>
          <p:nvPr/>
        </p:nvSpPr>
        <p:spPr>
          <a:xfrm>
            <a:off x="346025" y="2259250"/>
            <a:ext cx="5200800" cy="24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rPr>
              <a:t>Las combinatorias se almacenan en diccionarios que contienen información de las materias que conforman la combinación.</a:t>
            </a:r>
            <a:endParaRPr sz="2200">
              <a:solidFill>
                <a:schemeClr val="dk2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 txBox="1"/>
          <p:nvPr>
            <p:ph type="title"/>
          </p:nvPr>
        </p:nvSpPr>
        <p:spPr>
          <a:xfrm>
            <a:off x="463825" y="494550"/>
            <a:ext cx="8432700" cy="734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Almacenar horarios</a:t>
            </a:r>
            <a:endParaRPr/>
          </a:p>
        </p:txBody>
      </p:sp>
      <p:sp>
        <p:nvSpPr>
          <p:cNvPr id="220" name="Google Shape;220;p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21" name="Google Shape;2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1650"/>
            <a:ext cx="8839200" cy="3111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/>
          <p:nvPr>
            <p:ph type="title"/>
          </p:nvPr>
        </p:nvSpPr>
        <p:spPr>
          <a:xfrm>
            <a:off x="492525" y="263050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Graficar Horario</a:t>
            </a:r>
            <a:endParaRPr/>
          </a:p>
        </p:txBody>
      </p:sp>
      <p:sp>
        <p:nvSpPr>
          <p:cNvPr id="227" name="Google Shape;227;p4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28" name="Google Shape;22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75" y="1263300"/>
            <a:ext cx="64960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1825275"/>
            <a:ext cx="5048250" cy="26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7850" y="1825275"/>
            <a:ext cx="21526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36" name="Google Shape;2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640" y="269850"/>
            <a:ext cx="5188725" cy="4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/>
          <p:nvPr>
            <p:ph type="title"/>
          </p:nvPr>
        </p:nvSpPr>
        <p:spPr>
          <a:xfrm>
            <a:off x="463825" y="418450"/>
            <a:ext cx="6300300" cy="77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Pruebas y análisis</a:t>
            </a:r>
            <a:endParaRPr/>
          </a:p>
        </p:txBody>
      </p:sp>
      <p:pic>
        <p:nvPicPr>
          <p:cNvPr id="242" name="Google Shape;242;p4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74" y="1267925"/>
            <a:ext cx="5826099" cy="36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4" name="Google Shape;244;p44"/>
          <p:cNvSpPr txBox="1"/>
          <p:nvPr/>
        </p:nvSpPr>
        <p:spPr>
          <a:xfrm>
            <a:off x="6590550" y="3968000"/>
            <a:ext cx="21120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rPr>
              <a:t>Procesador: Intel i5-8400 a 3,8 GHz</a:t>
            </a:r>
            <a:endParaRPr>
              <a:solidFill>
                <a:schemeClr val="dk2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rPr>
              <a:t>RAM: 16 GB</a:t>
            </a:r>
            <a:endParaRPr>
              <a:solidFill>
                <a:schemeClr val="dk2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45" name="Google Shape;245;p44"/>
          <p:cNvSpPr txBox="1"/>
          <p:nvPr/>
        </p:nvSpPr>
        <p:spPr>
          <a:xfrm>
            <a:off x="6686550" y="1267925"/>
            <a:ext cx="15555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uli Regular"/>
                <a:ea typeface="Muli Regular"/>
                <a:cs typeface="Muli Regular"/>
                <a:sym typeface="Muli Regular"/>
              </a:rPr>
              <a:t>Implementación con listas</a:t>
            </a:r>
            <a:endParaRPr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/>
          <p:nvPr>
            <p:ph idx="4294967295" type="ctrTitle"/>
          </p:nvPr>
        </p:nvSpPr>
        <p:spPr>
          <a:xfrm>
            <a:off x="685800" y="343200"/>
            <a:ext cx="47544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409.9 s - 8 GB</a:t>
            </a:r>
            <a:endParaRPr/>
          </a:p>
        </p:txBody>
      </p:sp>
      <p:sp>
        <p:nvSpPr>
          <p:cNvPr id="251" name="Google Shape;251;p45"/>
          <p:cNvSpPr txBox="1"/>
          <p:nvPr>
            <p:ph idx="4294967295" type="subTitle"/>
          </p:nvPr>
        </p:nvSpPr>
        <p:spPr>
          <a:xfrm>
            <a:off x="685800" y="1030308"/>
            <a:ext cx="4754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2400"/>
              <a:t>Usando listas</a:t>
            </a:r>
            <a:endParaRPr sz="2400"/>
          </a:p>
        </p:txBody>
      </p:sp>
      <p:sp>
        <p:nvSpPr>
          <p:cNvPr id="252" name="Google Shape;252;p45"/>
          <p:cNvSpPr txBox="1"/>
          <p:nvPr>
            <p:ph idx="4294967295" type="ctrTitle"/>
          </p:nvPr>
        </p:nvSpPr>
        <p:spPr>
          <a:xfrm>
            <a:off x="685800" y="3429294"/>
            <a:ext cx="47544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100%</a:t>
            </a:r>
            <a:endParaRPr/>
          </a:p>
        </p:txBody>
      </p:sp>
      <p:sp>
        <p:nvSpPr>
          <p:cNvPr id="253" name="Google Shape;253;p45"/>
          <p:cNvSpPr txBox="1"/>
          <p:nvPr>
            <p:ph idx="4294967295" type="subTitle"/>
          </p:nvPr>
        </p:nvSpPr>
        <p:spPr>
          <a:xfrm>
            <a:off x="685800" y="4116401"/>
            <a:ext cx="4754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2400"/>
              <a:t>Total success!</a:t>
            </a:r>
            <a:endParaRPr sz="2400"/>
          </a:p>
        </p:txBody>
      </p:sp>
      <p:sp>
        <p:nvSpPr>
          <p:cNvPr id="254" name="Google Shape;254;p45"/>
          <p:cNvSpPr txBox="1"/>
          <p:nvPr>
            <p:ph idx="4294967295" type="ctrTitle"/>
          </p:nvPr>
        </p:nvSpPr>
        <p:spPr>
          <a:xfrm>
            <a:off x="685800" y="1886250"/>
            <a:ext cx="51306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972.4 s - 300 MB</a:t>
            </a:r>
            <a:endParaRPr/>
          </a:p>
        </p:txBody>
      </p:sp>
      <p:sp>
        <p:nvSpPr>
          <p:cNvPr id="255" name="Google Shape;255;p45"/>
          <p:cNvSpPr txBox="1"/>
          <p:nvPr>
            <p:ph idx="4294967295" type="subTitle"/>
          </p:nvPr>
        </p:nvSpPr>
        <p:spPr>
          <a:xfrm>
            <a:off x="685800" y="2573354"/>
            <a:ext cx="4754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2400"/>
              <a:t>Usando matrices</a:t>
            </a:r>
            <a:endParaRPr sz="2400"/>
          </a:p>
        </p:txBody>
      </p:sp>
      <p:sp>
        <p:nvSpPr>
          <p:cNvPr id="256" name="Google Shape;256;p4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 txBox="1"/>
          <p:nvPr>
            <p:ph type="title"/>
          </p:nvPr>
        </p:nvSpPr>
        <p:spPr>
          <a:xfrm>
            <a:off x="463825" y="418450"/>
            <a:ext cx="6300300" cy="77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Pruebas y análisis</a:t>
            </a:r>
            <a:endParaRPr/>
          </a:p>
        </p:txBody>
      </p:sp>
      <p:sp>
        <p:nvSpPr>
          <p:cNvPr id="262" name="Google Shape;262;p4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3" name="Google Shape;263;p46"/>
          <p:cNvSpPr txBox="1"/>
          <p:nvPr/>
        </p:nvSpPr>
        <p:spPr>
          <a:xfrm>
            <a:off x="6590550" y="3968000"/>
            <a:ext cx="21120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rPr>
              <a:t>Procesador: Intel i5-8400 a 3,8 GHz</a:t>
            </a:r>
            <a:endParaRPr>
              <a:solidFill>
                <a:schemeClr val="dk2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rPr>
              <a:t>RAM: 16 GB</a:t>
            </a:r>
            <a:endParaRPr>
              <a:solidFill>
                <a:schemeClr val="dk2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64" name="Google Shape;264;p46"/>
          <p:cNvSpPr txBox="1"/>
          <p:nvPr/>
        </p:nvSpPr>
        <p:spPr>
          <a:xfrm>
            <a:off x="6686550" y="1267925"/>
            <a:ext cx="15555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uli Regular"/>
                <a:ea typeface="Muli Regular"/>
                <a:cs typeface="Muli Regular"/>
                <a:sym typeface="Muli Regular"/>
              </a:rPr>
              <a:t>Implementación con listas</a:t>
            </a:r>
            <a:endParaRPr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 Regular"/>
              <a:ea typeface="Muli Regular"/>
              <a:cs typeface="Muli Regular"/>
              <a:sym typeface="Muli Regular"/>
            </a:endParaRPr>
          </a:p>
        </p:txBody>
      </p:sp>
      <p:pic>
        <p:nvPicPr>
          <p:cNvPr id="265" name="Google Shape;265;p4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7850"/>
            <a:ext cx="5892048" cy="36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>
            <a:off x="457200" y="460000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 a resolver</a:t>
            </a:r>
            <a:endParaRPr/>
          </a:p>
        </p:txBody>
      </p:sp>
      <p:sp>
        <p:nvSpPr>
          <p:cNvPr id="134" name="Google Shape;134;p29"/>
          <p:cNvSpPr txBox="1"/>
          <p:nvPr>
            <p:ph idx="1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Los estudiantes no alcanzan a vislumbrar todas las opciones de horario académico y no pueden identificar el horario </a:t>
            </a:r>
            <a:r>
              <a:rPr lang="es"/>
              <a:t>óptimo.</a:t>
            </a:r>
            <a:endParaRPr/>
          </a:p>
        </p:txBody>
      </p:sp>
      <p:sp>
        <p:nvSpPr>
          <p:cNvPr id="135" name="Google Shape;135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 txBox="1"/>
          <p:nvPr>
            <p:ph idx="4294967295" type="ctrTitle"/>
          </p:nvPr>
        </p:nvSpPr>
        <p:spPr>
          <a:xfrm>
            <a:off x="685800" y="343200"/>
            <a:ext cx="56331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3.7</a:t>
            </a:r>
            <a:r>
              <a:rPr lang="es"/>
              <a:t> s - 0.09 GB</a:t>
            </a:r>
            <a:endParaRPr/>
          </a:p>
        </p:txBody>
      </p:sp>
      <p:sp>
        <p:nvSpPr>
          <p:cNvPr id="271" name="Google Shape;271;p47"/>
          <p:cNvSpPr txBox="1"/>
          <p:nvPr>
            <p:ph idx="4294967295" type="subTitle"/>
          </p:nvPr>
        </p:nvSpPr>
        <p:spPr>
          <a:xfrm>
            <a:off x="685800" y="1030308"/>
            <a:ext cx="4754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2400"/>
              <a:t>Usando 6 materias</a:t>
            </a:r>
            <a:endParaRPr sz="2400"/>
          </a:p>
        </p:txBody>
      </p:sp>
      <p:sp>
        <p:nvSpPr>
          <p:cNvPr id="272" name="Google Shape;272;p47"/>
          <p:cNvSpPr txBox="1"/>
          <p:nvPr>
            <p:ph idx="4294967295" type="ctrTitle"/>
          </p:nvPr>
        </p:nvSpPr>
        <p:spPr>
          <a:xfrm>
            <a:off x="685800" y="3429294"/>
            <a:ext cx="47544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100%</a:t>
            </a:r>
            <a:endParaRPr/>
          </a:p>
        </p:txBody>
      </p:sp>
      <p:sp>
        <p:nvSpPr>
          <p:cNvPr id="273" name="Google Shape;273;p47"/>
          <p:cNvSpPr txBox="1"/>
          <p:nvPr>
            <p:ph idx="4294967295" type="subTitle"/>
          </p:nvPr>
        </p:nvSpPr>
        <p:spPr>
          <a:xfrm>
            <a:off x="685800" y="4116401"/>
            <a:ext cx="4754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2400"/>
              <a:t>Total success!</a:t>
            </a:r>
            <a:endParaRPr sz="2400"/>
          </a:p>
        </p:txBody>
      </p:sp>
      <p:sp>
        <p:nvSpPr>
          <p:cNvPr id="274" name="Google Shape;274;p47"/>
          <p:cNvSpPr txBox="1"/>
          <p:nvPr>
            <p:ph idx="4294967295" type="ctrTitle"/>
          </p:nvPr>
        </p:nvSpPr>
        <p:spPr>
          <a:xfrm>
            <a:off x="685800" y="1886250"/>
            <a:ext cx="66591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1099</a:t>
            </a:r>
            <a:r>
              <a:rPr lang="es"/>
              <a:t>.3 s - 13.5 GB</a:t>
            </a:r>
            <a:endParaRPr/>
          </a:p>
        </p:txBody>
      </p:sp>
      <p:sp>
        <p:nvSpPr>
          <p:cNvPr id="275" name="Google Shape;275;p47"/>
          <p:cNvSpPr txBox="1"/>
          <p:nvPr>
            <p:ph idx="4294967295" type="subTitle"/>
          </p:nvPr>
        </p:nvSpPr>
        <p:spPr>
          <a:xfrm>
            <a:off x="685800" y="2573346"/>
            <a:ext cx="4754400" cy="85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2400"/>
              <a:t>Usando 9 materias y 14’981.120 datos </a:t>
            </a:r>
            <a:endParaRPr sz="2400"/>
          </a:p>
        </p:txBody>
      </p:sp>
      <p:sp>
        <p:nvSpPr>
          <p:cNvPr id="276" name="Google Shape;276;p4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7D86D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idx="4294967295" type="ctrTitle"/>
          </p:nvPr>
        </p:nvSpPr>
        <p:spPr>
          <a:xfrm>
            <a:off x="609600" y="821342"/>
            <a:ext cx="7772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rgbClr val="FFFFFF"/>
                </a:solidFill>
              </a:rPr>
              <a:t>Gracias!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282" name="Google Shape;282;p4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457200" y="533800"/>
            <a:ext cx="6300300" cy="81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</a:t>
            </a:r>
            <a:endParaRPr/>
          </a:p>
        </p:txBody>
      </p:sp>
      <p:sp>
        <p:nvSpPr>
          <p:cNvPr id="141" name="Google Shape;141;p30"/>
          <p:cNvSpPr txBox="1"/>
          <p:nvPr>
            <p:ph idx="1" type="body"/>
          </p:nvPr>
        </p:nvSpPr>
        <p:spPr>
          <a:xfrm>
            <a:off x="457200" y="2038350"/>
            <a:ext cx="4929300" cy="247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s"/>
              <a:t>Ingreso materias a inscribir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"/>
              <a:t>Búsqueda alternativa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"/>
              <a:t>Calificar materias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"/>
              <a:t>Generar posibles horarios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"/>
              <a:t>Obtener horario óptimo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s"/>
              <a:t>Graficar horario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>
            <p:ph type="title"/>
          </p:nvPr>
        </p:nvSpPr>
        <p:spPr>
          <a:xfrm>
            <a:off x="463850" y="540425"/>
            <a:ext cx="6300300" cy="138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Ingreso de materias a inscribir</a:t>
            </a:r>
            <a:endParaRPr/>
          </a:p>
        </p:txBody>
      </p:sp>
      <p:sp>
        <p:nvSpPr>
          <p:cNvPr id="148" name="Google Shape;148;p31"/>
          <p:cNvSpPr txBox="1"/>
          <p:nvPr/>
        </p:nvSpPr>
        <p:spPr>
          <a:xfrm>
            <a:off x="346025" y="2259250"/>
            <a:ext cx="5200800" cy="24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rPr>
              <a:t>Se </a:t>
            </a:r>
            <a:r>
              <a:rPr lang="es" sz="2200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rPr>
              <a:t>utilizó</a:t>
            </a:r>
            <a:r>
              <a:rPr lang="es" sz="2200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rPr>
              <a:t> la </a:t>
            </a:r>
            <a:r>
              <a:rPr lang="es" sz="2200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rPr>
              <a:t>librería</a:t>
            </a:r>
            <a:r>
              <a:rPr lang="es" sz="2200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rPr>
              <a:t> de JavaScript “siajs”, la cual permite extraer en formato JSON la información de las materias y cursos en tiempo real.</a:t>
            </a:r>
            <a:endParaRPr sz="2200">
              <a:solidFill>
                <a:schemeClr val="dk2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49" name="Google Shape;149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0" name="Google Shape;150;p31"/>
          <p:cNvSpPr txBox="1"/>
          <p:nvPr/>
        </p:nvSpPr>
        <p:spPr>
          <a:xfrm>
            <a:off x="915850" y="4414175"/>
            <a:ext cx="66990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65617D"/>
                </a:solidFill>
                <a:latin typeface="Muli Regular"/>
                <a:ea typeface="Muli Regular"/>
                <a:cs typeface="Muli Regular"/>
                <a:sym typeface="Muli Regular"/>
              </a:rPr>
              <a:t>https://github.com/gioacostax/sia-api/tree/v4.0.0</a:t>
            </a:r>
            <a:endParaRPr/>
          </a:p>
        </p:txBody>
      </p:sp>
      <p:sp>
        <p:nvSpPr>
          <p:cNvPr id="151" name="Google Shape;151;p31"/>
          <p:cNvSpPr/>
          <p:nvPr/>
        </p:nvSpPr>
        <p:spPr>
          <a:xfrm>
            <a:off x="276000" y="4615775"/>
            <a:ext cx="639900" cy="288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type="title"/>
          </p:nvPr>
        </p:nvSpPr>
        <p:spPr>
          <a:xfrm>
            <a:off x="540550" y="455925"/>
            <a:ext cx="1592100" cy="72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siajs</a:t>
            </a:r>
            <a:endParaRPr/>
          </a:p>
        </p:txBody>
      </p:sp>
      <p:sp>
        <p:nvSpPr>
          <p:cNvPr id="157" name="Google Shape;157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58" name="Google Shape;158;p32"/>
          <p:cNvPicPr preferRelativeResize="0"/>
          <p:nvPr/>
        </p:nvPicPr>
        <p:blipFill rotWithShape="1">
          <a:blip r:embed="rId3">
            <a:alphaModFix/>
          </a:blip>
          <a:srcRect b="0" l="0" r="25799" t="0"/>
          <a:stretch/>
        </p:blipFill>
        <p:spPr>
          <a:xfrm>
            <a:off x="194900" y="140825"/>
            <a:ext cx="8754201" cy="48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>
            <p:ph type="title"/>
          </p:nvPr>
        </p:nvSpPr>
        <p:spPr>
          <a:xfrm>
            <a:off x="463850" y="540425"/>
            <a:ext cx="69891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Búsqueda alternativa</a:t>
            </a:r>
            <a:endParaRPr/>
          </a:p>
        </p:txBody>
      </p:sp>
      <p:sp>
        <p:nvSpPr>
          <p:cNvPr id="164" name="Google Shape;164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5" name="Google Shape;165;p33"/>
          <p:cNvSpPr txBox="1"/>
          <p:nvPr/>
        </p:nvSpPr>
        <p:spPr>
          <a:xfrm>
            <a:off x="346025" y="2259250"/>
            <a:ext cx="5200800" cy="24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rPr>
              <a:t>Debido a que están migrando el buscador de cursos y ya no podemos acceder, creamos una función que nos permita buscar y almacenar las materias</a:t>
            </a:r>
            <a:endParaRPr sz="2200">
              <a:solidFill>
                <a:schemeClr val="dk2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title"/>
          </p:nvPr>
        </p:nvSpPr>
        <p:spPr>
          <a:xfrm>
            <a:off x="463850" y="54042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Rehacer y deshacer</a:t>
            </a:r>
            <a:endParaRPr/>
          </a:p>
        </p:txBody>
      </p:sp>
      <p:sp>
        <p:nvSpPr>
          <p:cNvPr id="171" name="Google Shape;171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2" name="Google Shape;172;p34"/>
          <p:cNvSpPr txBox="1"/>
          <p:nvPr/>
        </p:nvSpPr>
        <p:spPr>
          <a:xfrm>
            <a:off x="346025" y="2259250"/>
            <a:ext cx="5200800" cy="24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rPr>
              <a:t>Con ayuda de una pila se gestionó la función de deshacer y rehacer acciones a la hora de seleccionar las materias.</a:t>
            </a:r>
            <a:endParaRPr sz="2200">
              <a:solidFill>
                <a:schemeClr val="dk2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463850" y="540425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Calificar materias</a:t>
            </a:r>
            <a:endParaRPr/>
          </a:p>
        </p:txBody>
      </p:sp>
      <p:sp>
        <p:nvSpPr>
          <p:cNvPr id="178" name="Google Shape;178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35"/>
          <p:cNvSpPr txBox="1"/>
          <p:nvPr/>
        </p:nvSpPr>
        <p:spPr>
          <a:xfrm>
            <a:off x="346025" y="2259250"/>
            <a:ext cx="5200800" cy="24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dk2"/>
                </a:solidFill>
                <a:latin typeface="Muli Regular"/>
                <a:ea typeface="Muli Regular"/>
                <a:cs typeface="Muli Regular"/>
                <a:sym typeface="Muli Regular"/>
              </a:rPr>
              <a:t>Luego de que el usuario selecciona los cursos, este puede calificar las diferentes materias con sus respectivos grupos.</a:t>
            </a:r>
            <a:endParaRPr sz="2200">
              <a:solidFill>
                <a:schemeClr val="dk2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6"/>
          <p:cNvSpPr txBox="1"/>
          <p:nvPr>
            <p:ph type="title"/>
          </p:nvPr>
        </p:nvSpPr>
        <p:spPr>
          <a:xfrm>
            <a:off x="457200" y="384850"/>
            <a:ext cx="6300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Generar horario</a:t>
            </a:r>
            <a:endParaRPr/>
          </a:p>
        </p:txBody>
      </p:sp>
      <p:sp>
        <p:nvSpPr>
          <p:cNvPr id="185" name="Google Shape;185;p36"/>
          <p:cNvSpPr txBox="1"/>
          <p:nvPr>
            <p:ph idx="4294967295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Combinar los grupos de las diferentes materias sin repetición y teniendo en cuenta la calificación del usuario.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ower template">
  <a:themeElements>
    <a:clrScheme name="Custom 347">
      <a:dk1>
        <a:srgbClr val="361616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ower template">
  <a:themeElements>
    <a:clrScheme name="Custom 347">
      <a:dk1>
        <a:srgbClr val="361616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